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35D994-627D-4390-8ADB-C739DB0B3528}" type="datetimeFigureOut">
              <a:rPr lang="en-US" smtClean="0"/>
              <a:t>4/15/2021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D8D165-130A-4C75-8281-869266EE7E73}" type="slidenum">
              <a:rPr lang="en-US" smtClean="0"/>
              <a:t>‹#›</a:t>
            </a:fld>
            <a:endParaRPr lang="en-US"/>
          </a:p>
        </p:txBody>
      </p:sp>
    </p:spTree>
    <p:extLst>
      <p:ext uri="{BB962C8B-B14F-4D97-AF65-F5344CB8AC3E}">
        <p14:creationId xmlns:p14="http://schemas.microsoft.com/office/powerpoint/2010/main" val="2936156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1923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4/15/2021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943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796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38677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1191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87059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0830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6372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1072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254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1795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6879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5178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0497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136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6859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17093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4/15/2021</a:t>
            </a:fld>
            <a:endParaRPr lang="en-US"/>
          </a:p>
        </p:txBody>
      </p:sp>
      <p:sp>
        <p:nvSpPr>
          <p:cNvPr id="6" name="Footer Placeholder 5"/>
          <p:cNvSpPr>
            <a:spLocks noGrp="1"/>
          </p:cNvSpPr>
          <p:nvPr>
            <p:ph type="ftr" sz="quarter" idx="11"/>
          </p:nvPr>
        </p:nvSpPr>
        <p:spPr>
          <a:xfrm>
            <a:off x="533400" y="6172200"/>
            <a:ext cx="5811724" cy="365125"/>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63326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D8BD707-D9CF-40AE-B4C6-C98DA3205C09}" type="datetimeFigureOut">
              <a:rPr lang="en-US" smtClean="0"/>
              <a:pPr/>
              <a:t>4/15/2021</a:t>
            </a:fld>
            <a:endParaRPr lang="en-US"/>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5916318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effectLst>
                  <a:outerShdw blurRad="38100" dist="38100" dir="2700000" algn="tl">
                    <a:srgbClr val="000000">
                      <a:alpha val="43137"/>
                    </a:srgbClr>
                  </a:outerShdw>
                </a:effectLst>
              </a:rPr>
              <a:t>Applied Data Science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Capstone Project</a:t>
            </a:r>
          </a:p>
        </p:txBody>
      </p:sp>
      <p:sp>
        <p:nvSpPr>
          <p:cNvPr id="3" name="Subtitle 2"/>
          <p:cNvSpPr>
            <a:spLocks noGrp="1"/>
          </p:cNvSpPr>
          <p:nvPr>
            <p:ph type="subTitle" idx="1"/>
          </p:nvPr>
        </p:nvSpPr>
        <p:spPr/>
        <p:txBody>
          <a:bodyPr/>
          <a:lstStyle/>
          <a:p>
            <a:r>
              <a:rPr lang="en-US" b="1" dirty="0"/>
              <a:t>Consulting a New York business to extend its activity to Toronto</a:t>
            </a:r>
            <a:endParaRPr lang="en-US" dirty="0"/>
          </a:p>
          <a:p>
            <a:endParaRPr lang="en-US" dirty="0"/>
          </a:p>
        </p:txBody>
      </p:sp>
    </p:spTree>
    <p:extLst>
      <p:ext uri="{BB962C8B-B14F-4D97-AF65-F5344CB8AC3E}">
        <p14:creationId xmlns:p14="http://schemas.microsoft.com/office/powerpoint/2010/main" val="1089783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lvl="0"/>
            <a:r>
              <a:rPr lang="en-US" sz="4400" dirty="0">
                <a:effectLst>
                  <a:outerShdw blurRad="38100" dist="38100" dir="2700000" algn="tl">
                    <a:srgbClr val="000000">
                      <a:alpha val="43137"/>
                    </a:srgbClr>
                  </a:outerShdw>
                </a:effectLst>
              </a:rPr>
              <a:t>Acquire the Venues using the Foursquare API</a:t>
            </a:r>
            <a:br>
              <a:rPr lang="en-US" dirty="0">
                <a:effectLst/>
              </a:rPr>
            </a:br>
            <a:endParaRPr lang="en-US" dirty="0"/>
          </a:p>
        </p:txBody>
      </p:sp>
      <p:sp>
        <p:nvSpPr>
          <p:cNvPr id="6" name="Content Placeholder 5"/>
          <p:cNvSpPr>
            <a:spLocks noGrp="1"/>
          </p:cNvSpPr>
          <p:nvPr>
            <p:ph idx="1"/>
          </p:nvPr>
        </p:nvSpPr>
        <p:spPr/>
        <p:txBody>
          <a:bodyPr/>
          <a:lstStyle/>
          <a:p>
            <a:r>
              <a:rPr lang="en-US" dirty="0"/>
              <a:t>Foursquare API utilization </a:t>
            </a:r>
          </a:p>
          <a:p>
            <a:r>
              <a:rPr lang="en-US" dirty="0"/>
              <a:t>Get the venue categories </a:t>
            </a:r>
          </a:p>
          <a:p>
            <a:r>
              <a:rPr lang="en-US" dirty="0"/>
              <a:t>Store it in the dataframe </a:t>
            </a:r>
          </a:p>
          <a:p>
            <a:endParaRPr lang="en-US" dirty="0"/>
          </a:p>
          <a:p>
            <a:endParaRPr lang="en-US" dirty="0"/>
          </a:p>
        </p:txBody>
      </p:sp>
    </p:spTree>
    <p:extLst>
      <p:ext uri="{BB962C8B-B14F-4D97-AF65-F5344CB8AC3E}">
        <p14:creationId xmlns:p14="http://schemas.microsoft.com/office/powerpoint/2010/main" val="77812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83" y="1001670"/>
            <a:ext cx="8611802" cy="1638529"/>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82" y="4343400"/>
            <a:ext cx="8611803" cy="1562318"/>
          </a:xfrm>
          <a:prstGeom prst="rect">
            <a:avLst/>
          </a:prstGeom>
        </p:spPr>
      </p:pic>
      <p:sp>
        <p:nvSpPr>
          <p:cNvPr id="14" name="Rectangle 13"/>
          <p:cNvSpPr/>
          <p:nvPr/>
        </p:nvSpPr>
        <p:spPr>
          <a:xfrm>
            <a:off x="2403894" y="76200"/>
            <a:ext cx="3627916" cy="923330"/>
          </a:xfrm>
          <a:prstGeom prst="rect">
            <a:avLst/>
          </a:prstGeom>
          <a:noFill/>
        </p:spPr>
        <p:txBody>
          <a:bodyPr wrap="none" lIns="91440" tIns="45720" rIns="91440" bIns="45720">
            <a:spAutoFit/>
          </a:bodyPr>
          <a:lstStyle/>
          <a:p>
            <a:pPr algn="ctr"/>
            <a:r>
              <a:rPr lang="en-US" sz="5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New York </a:t>
            </a:r>
          </a:p>
        </p:txBody>
      </p:sp>
      <p:sp>
        <p:nvSpPr>
          <p:cNvPr id="15" name="Rectangle 14"/>
          <p:cNvSpPr/>
          <p:nvPr/>
        </p:nvSpPr>
        <p:spPr>
          <a:xfrm>
            <a:off x="2727385" y="3124200"/>
            <a:ext cx="2768707" cy="923330"/>
          </a:xfrm>
          <a:prstGeom prst="rect">
            <a:avLst/>
          </a:prstGeom>
          <a:noFill/>
        </p:spPr>
        <p:txBody>
          <a:bodyPr wrap="none" lIns="91440" tIns="45720" rIns="91440" bIns="45720">
            <a:spAutoFit/>
          </a:bodyPr>
          <a:lstStyle/>
          <a:p>
            <a:pPr algn="ctr"/>
            <a:r>
              <a:rPr lang="en-US" sz="5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Toronto</a:t>
            </a:r>
          </a:p>
        </p:txBody>
      </p:sp>
    </p:spTree>
    <p:extLst>
      <p:ext uri="{BB962C8B-B14F-4D97-AF65-F5344CB8AC3E}">
        <p14:creationId xmlns:p14="http://schemas.microsoft.com/office/powerpoint/2010/main" val="149755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229600" cy="1143000"/>
          </a:xfrm>
        </p:spPr>
        <p:txBody>
          <a:bodyPr/>
          <a:lstStyle/>
          <a:p>
            <a:r>
              <a:rPr lang="en-US" dirty="0"/>
              <a:t>Compare the two Cities</a:t>
            </a:r>
          </a:p>
        </p:txBody>
      </p:sp>
      <p:sp>
        <p:nvSpPr>
          <p:cNvPr id="3" name="Content Placeholder 2"/>
          <p:cNvSpPr>
            <a:spLocks noGrp="1"/>
          </p:cNvSpPr>
          <p:nvPr>
            <p:ph idx="1"/>
          </p:nvPr>
        </p:nvSpPr>
        <p:spPr>
          <a:xfrm>
            <a:off x="457200" y="2971800"/>
            <a:ext cx="8229600" cy="1676400"/>
          </a:xfrm>
        </p:spPr>
        <p:txBody>
          <a:bodyPr/>
          <a:lstStyle/>
          <a:p>
            <a:pPr marL="137160" indent="0">
              <a:buNone/>
            </a:pPr>
            <a:r>
              <a:rPr lang="en-US" dirty="0"/>
              <a:t>Create a regression plot to see the relationship between the neighbors and the venues each city has </a:t>
            </a:r>
          </a:p>
          <a:p>
            <a:pPr marL="137160" indent="0">
              <a:buNone/>
            </a:pPr>
            <a:endParaRPr lang="en-US" dirty="0"/>
          </a:p>
        </p:txBody>
      </p:sp>
    </p:spTree>
    <p:extLst>
      <p:ext uri="{BB962C8B-B14F-4D97-AF65-F5344CB8AC3E}">
        <p14:creationId xmlns:p14="http://schemas.microsoft.com/office/powerpoint/2010/main" val="292784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New York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838200"/>
            <a:ext cx="6019800" cy="4495800"/>
          </a:xfrm>
        </p:spPr>
      </p:pic>
      <p:sp>
        <p:nvSpPr>
          <p:cNvPr id="6" name="Text Placeholder 5"/>
          <p:cNvSpPr>
            <a:spLocks noGrp="1"/>
          </p:cNvSpPr>
          <p:nvPr>
            <p:ph type="body" sz="half" idx="2"/>
          </p:nvPr>
        </p:nvSpPr>
        <p:spPr/>
        <p:txBody>
          <a:bodyPr/>
          <a:lstStyle/>
          <a:p>
            <a:r>
              <a:rPr lang="en-US" dirty="0"/>
              <a:t>Slightly </a:t>
            </a:r>
            <a:r>
              <a:rPr lang="en-US" dirty="0">
                <a:solidFill>
                  <a:srgbClr val="FF0000"/>
                </a:solidFill>
              </a:rPr>
              <a:t>negative</a:t>
            </a:r>
            <a:r>
              <a:rPr lang="en-US" dirty="0"/>
              <a:t> relation </a:t>
            </a:r>
          </a:p>
        </p:txBody>
      </p:sp>
    </p:spTree>
    <p:extLst>
      <p:ext uri="{BB962C8B-B14F-4D97-AF65-F5344CB8AC3E}">
        <p14:creationId xmlns:p14="http://schemas.microsoft.com/office/powerpoint/2010/main" val="641180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Toronto</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1066800"/>
            <a:ext cx="5340350" cy="3886200"/>
          </a:xfrm>
        </p:spPr>
      </p:pic>
      <p:sp>
        <p:nvSpPr>
          <p:cNvPr id="3" name="Text Placeholder 2"/>
          <p:cNvSpPr>
            <a:spLocks noGrp="1"/>
          </p:cNvSpPr>
          <p:nvPr>
            <p:ph type="body" sz="half" idx="2"/>
          </p:nvPr>
        </p:nvSpPr>
        <p:spPr/>
        <p:txBody>
          <a:bodyPr/>
          <a:lstStyle/>
          <a:p>
            <a:r>
              <a:rPr lang="en-US" dirty="0"/>
              <a:t>Slightly </a:t>
            </a:r>
            <a:r>
              <a:rPr lang="en-US" dirty="0">
                <a:solidFill>
                  <a:schemeClr val="accent3">
                    <a:lumMod val="75000"/>
                  </a:schemeClr>
                </a:solidFill>
              </a:rPr>
              <a:t>positive</a:t>
            </a:r>
            <a:r>
              <a:rPr lang="en-US" dirty="0"/>
              <a:t> relation</a:t>
            </a:r>
          </a:p>
          <a:p>
            <a:endParaRPr lang="en-US" dirty="0"/>
          </a:p>
        </p:txBody>
      </p:sp>
    </p:spTree>
    <p:extLst>
      <p:ext uri="{BB962C8B-B14F-4D97-AF65-F5344CB8AC3E}">
        <p14:creationId xmlns:p14="http://schemas.microsoft.com/office/powerpoint/2010/main" val="3691169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Modeling preparation</a:t>
            </a:r>
          </a:p>
        </p:txBody>
      </p:sp>
      <p:sp>
        <p:nvSpPr>
          <p:cNvPr id="6" name="Content Placeholder 5"/>
          <p:cNvSpPr>
            <a:spLocks noGrp="1"/>
          </p:cNvSpPr>
          <p:nvPr>
            <p:ph idx="1"/>
          </p:nvPr>
        </p:nvSpPr>
        <p:spPr>
          <a:xfrm>
            <a:off x="457200" y="2438400"/>
            <a:ext cx="8229600" cy="2743200"/>
          </a:xfrm>
        </p:spPr>
        <p:txBody>
          <a:bodyPr/>
          <a:lstStyle/>
          <a:p>
            <a:r>
              <a:rPr lang="en-US" dirty="0"/>
              <a:t>We perform one hot encoding to get the best 10  venue categories of each borough </a:t>
            </a:r>
          </a:p>
          <a:p>
            <a:r>
              <a:rPr lang="en-US" dirty="0"/>
              <a:t>Store in a dataframe in descending order</a:t>
            </a:r>
          </a:p>
          <a:p>
            <a:r>
              <a:rPr lang="en-US" dirty="0"/>
              <a:t>Elbow method to pick the right number of clusters to use the K-Means method  </a:t>
            </a:r>
          </a:p>
          <a:p>
            <a:endParaRPr lang="en-US" dirty="0"/>
          </a:p>
        </p:txBody>
      </p:sp>
    </p:spTree>
    <p:extLst>
      <p:ext uri="{BB962C8B-B14F-4D97-AF65-F5344CB8AC3E}">
        <p14:creationId xmlns:p14="http://schemas.microsoft.com/office/powerpoint/2010/main" val="1721476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8" y="914400"/>
            <a:ext cx="9144000" cy="5486400"/>
          </a:xfrm>
          <a:prstGeom prst="rect">
            <a:avLst/>
          </a:prstGeom>
        </p:spPr>
      </p:pic>
      <p:sp>
        <p:nvSpPr>
          <p:cNvPr id="5" name="Rectangle 4"/>
          <p:cNvSpPr/>
          <p:nvPr/>
        </p:nvSpPr>
        <p:spPr>
          <a:xfrm>
            <a:off x="522564" y="152400"/>
            <a:ext cx="8058616" cy="646331"/>
          </a:xfrm>
          <a:prstGeom prst="rect">
            <a:avLst/>
          </a:prstGeom>
          <a:noFill/>
        </p:spPr>
        <p:txBody>
          <a:bodyPr wrap="none" lIns="91440" tIns="45720" rIns="91440" bIns="45720">
            <a:spAutoFit/>
          </a:bodyPr>
          <a:lstStyle/>
          <a:p>
            <a:pPr algn="ctr"/>
            <a:r>
              <a:rPr lang="en-US" sz="3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Table with the most common venues </a:t>
            </a:r>
          </a:p>
        </p:txBody>
      </p:sp>
    </p:spTree>
    <p:extLst>
      <p:ext uri="{BB962C8B-B14F-4D97-AF65-F5344CB8AC3E}">
        <p14:creationId xmlns:p14="http://schemas.microsoft.com/office/powerpoint/2010/main" val="367158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Elbow Method to decide which K fits the most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752600"/>
            <a:ext cx="7696200" cy="3513138"/>
          </a:xfrm>
        </p:spPr>
      </p:pic>
      <p:sp>
        <p:nvSpPr>
          <p:cNvPr id="5" name="Rectangle 4"/>
          <p:cNvSpPr/>
          <p:nvPr/>
        </p:nvSpPr>
        <p:spPr>
          <a:xfrm>
            <a:off x="1792851" y="5715000"/>
            <a:ext cx="4966423" cy="461665"/>
          </a:xfrm>
          <a:prstGeom prst="rect">
            <a:avLst/>
          </a:prstGeom>
          <a:noFill/>
        </p:spPr>
        <p:txBody>
          <a:bodyPr wrap="none" lIns="91440" tIns="45720" rIns="91440" bIns="45720">
            <a:spAutoFit/>
          </a:bodyPr>
          <a:lstStyle/>
          <a:p>
            <a:pPr algn="ctr"/>
            <a:r>
              <a:rPr lang="en-US" sz="2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Number 3 is the optimum choice</a:t>
            </a:r>
          </a:p>
        </p:txBody>
      </p:sp>
    </p:spTree>
    <p:extLst>
      <p:ext uri="{BB962C8B-B14F-4D97-AF65-F5344CB8AC3E}">
        <p14:creationId xmlns:p14="http://schemas.microsoft.com/office/powerpoint/2010/main" val="4241834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normAutofit/>
          </a:bodyPr>
          <a:lstStyle/>
          <a:p>
            <a:r>
              <a:rPr lang="en-US" dirty="0"/>
              <a:t>Results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8381" y="838200"/>
            <a:ext cx="8229600" cy="4191000"/>
          </a:xfrm>
        </p:spPr>
      </p:pic>
      <p:sp>
        <p:nvSpPr>
          <p:cNvPr id="6" name="Rectangle 5"/>
          <p:cNvSpPr/>
          <p:nvPr/>
        </p:nvSpPr>
        <p:spPr>
          <a:xfrm>
            <a:off x="609600" y="5474385"/>
            <a:ext cx="8001000" cy="923330"/>
          </a:xfrm>
          <a:prstGeom prst="rect">
            <a:avLst/>
          </a:prstGeom>
        </p:spPr>
        <p:txBody>
          <a:bodyPr wrap="square">
            <a:spAutoFit/>
          </a:bodyPr>
          <a:lstStyle/>
          <a:p>
            <a:r>
              <a:rPr lang="en-US" dirty="0">
                <a:solidFill>
                  <a:prstClr val="white"/>
                </a:solidFill>
              </a:rPr>
              <a:t> The above table shows each borough for both cities with the 10 most common category venues per borough as well as the cluster that each borough fits in.</a:t>
            </a:r>
            <a:endParaRPr lang="en-US" sz="4400" dirty="0"/>
          </a:p>
        </p:txBody>
      </p:sp>
    </p:spTree>
    <p:extLst>
      <p:ext uri="{BB962C8B-B14F-4D97-AF65-F5344CB8AC3E}">
        <p14:creationId xmlns:p14="http://schemas.microsoft.com/office/powerpoint/2010/main" val="81638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Map Of the Clustered </a:t>
            </a:r>
            <a:br>
              <a:rPr lang="en-US" dirty="0"/>
            </a:br>
            <a:r>
              <a:rPr lang="en-US" dirty="0"/>
              <a:t>Boroughs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701677"/>
            <a:ext cx="6554788" cy="3430583"/>
          </a:xfrm>
        </p:spPr>
      </p:pic>
    </p:spTree>
    <p:extLst>
      <p:ext uri="{BB962C8B-B14F-4D97-AF65-F5344CB8AC3E}">
        <p14:creationId xmlns:p14="http://schemas.microsoft.com/office/powerpoint/2010/main" val="4022989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Introduction</a:t>
            </a:r>
          </a:p>
        </p:txBody>
      </p:sp>
      <p:sp>
        <p:nvSpPr>
          <p:cNvPr id="13" name="Content Placeholder 12"/>
          <p:cNvSpPr>
            <a:spLocks noGrp="1"/>
          </p:cNvSpPr>
          <p:nvPr>
            <p:ph idx="1"/>
          </p:nvPr>
        </p:nvSpPr>
        <p:spPr/>
        <p:txBody>
          <a:bodyPr/>
          <a:lstStyle/>
          <a:p>
            <a:pPr marL="137160" indent="0">
              <a:buNone/>
            </a:pPr>
            <a:r>
              <a:rPr lang="en-US" dirty="0"/>
              <a:t>More and more Businesses are looking to expand their activities in new places.</a:t>
            </a:r>
          </a:p>
          <a:p>
            <a:pPr marL="137160" indent="0">
              <a:buNone/>
            </a:pPr>
            <a:r>
              <a:rPr lang="en-US" dirty="0"/>
              <a:t>Most companies looking to expand into new markets want to boost their sales and have identified a market in which they can see the potential for growth.</a:t>
            </a:r>
          </a:p>
          <a:p>
            <a:pPr marL="137160" indent="0">
              <a:buNone/>
            </a:pPr>
            <a:endParaRPr lang="en-US" dirty="0"/>
          </a:p>
          <a:p>
            <a:pPr marL="137160" indent="0">
              <a:buNone/>
            </a:pPr>
            <a:endParaRPr lang="en-US" dirty="0"/>
          </a:p>
        </p:txBody>
      </p:sp>
    </p:spTree>
    <p:extLst>
      <p:ext uri="{BB962C8B-B14F-4D97-AF65-F5344CB8AC3E}">
        <p14:creationId xmlns:p14="http://schemas.microsoft.com/office/powerpoint/2010/main" val="1360341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Comparison</a:t>
            </a:r>
          </a:p>
        </p:txBody>
      </p:sp>
      <p:sp>
        <p:nvSpPr>
          <p:cNvPr id="8" name="Text Placeholder 7"/>
          <p:cNvSpPr>
            <a:spLocks noGrp="1"/>
          </p:cNvSpPr>
          <p:nvPr>
            <p:ph type="body" idx="1"/>
          </p:nvPr>
        </p:nvSpPr>
        <p:spPr/>
        <p:txBody>
          <a:bodyPr/>
          <a:lstStyle/>
          <a:p>
            <a:r>
              <a:rPr lang="en-US" dirty="0"/>
              <a:t>New York </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7056" y="1143000"/>
            <a:ext cx="3817626" cy="3157538"/>
          </a:xfrm>
        </p:spPr>
      </p:pic>
      <p:sp>
        <p:nvSpPr>
          <p:cNvPr id="10" name="Text Placeholder 9"/>
          <p:cNvSpPr>
            <a:spLocks noGrp="1"/>
          </p:cNvSpPr>
          <p:nvPr>
            <p:ph type="body" sz="quarter" idx="3"/>
          </p:nvPr>
        </p:nvSpPr>
        <p:spPr/>
        <p:txBody>
          <a:bodyPr/>
          <a:lstStyle/>
          <a:p>
            <a:r>
              <a:rPr lang="en-US" dirty="0"/>
              <a:t>Toronto</a:t>
            </a:r>
          </a:p>
        </p:txBody>
      </p:sp>
      <p:pic>
        <p:nvPicPr>
          <p:cNvPr id="13" name="Content Placeholder 12"/>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4662488" y="1500407"/>
            <a:ext cx="3956050" cy="2434786"/>
          </a:xfrm>
        </p:spPr>
      </p:pic>
      <p:sp>
        <p:nvSpPr>
          <p:cNvPr id="14" name="Rectangle 13"/>
          <p:cNvSpPr/>
          <p:nvPr/>
        </p:nvSpPr>
        <p:spPr>
          <a:xfrm>
            <a:off x="914400" y="6019800"/>
            <a:ext cx="6864379" cy="430887"/>
          </a:xfrm>
          <a:prstGeom prst="rect">
            <a:avLst/>
          </a:prstGeom>
          <a:noFill/>
        </p:spPr>
        <p:txBody>
          <a:bodyPr wrap="none" lIns="91440" tIns="45720" rIns="91440" bIns="45720">
            <a:spAutoFit/>
          </a:bodyPr>
          <a:lstStyle/>
          <a:p>
            <a:pPr algn="ctr"/>
            <a:r>
              <a:rPr 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As we can see clearly these two cities are very similar</a:t>
            </a:r>
          </a:p>
          <a:p>
            <a:pPr algn="ctr"/>
            <a:r>
              <a:rPr lang="en-US" sz="11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 Toronto is a city which the majority of it’s boroughs are very common with the New York city</a:t>
            </a:r>
          </a:p>
        </p:txBody>
      </p:sp>
    </p:spTree>
    <p:extLst>
      <p:ext uri="{BB962C8B-B14F-4D97-AF65-F5344CB8AC3E}">
        <p14:creationId xmlns:p14="http://schemas.microsoft.com/office/powerpoint/2010/main" val="221598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Conclusion </a:t>
            </a:r>
            <a:br>
              <a:rPr lang="en-US" dirty="0"/>
            </a:br>
            <a:endParaRPr lang="en-US" dirty="0"/>
          </a:p>
        </p:txBody>
      </p:sp>
      <p:sp>
        <p:nvSpPr>
          <p:cNvPr id="8" name="Content Placeholder 7"/>
          <p:cNvSpPr>
            <a:spLocks noGrp="1"/>
          </p:cNvSpPr>
          <p:nvPr>
            <p:ph idx="1"/>
          </p:nvPr>
        </p:nvSpPr>
        <p:spPr/>
        <p:txBody>
          <a:bodyPr>
            <a:normAutofit lnSpcReduction="10000"/>
          </a:bodyPr>
          <a:lstStyle/>
          <a:p>
            <a:pPr marL="137160" indent="0">
              <a:buNone/>
            </a:pPr>
            <a:r>
              <a:rPr lang="en-US" dirty="0"/>
              <a:t>In this project an attempt has been made to make use of the Foursquare API to get the most common venues for each borough of the two requested cities in order to compare them and find out how close they are to each other. The way to find this out is by utilizing the k-means method in order to cluster the boroughs and make some comments on the results. Every customer who thinks of expanding his business from New York to Toronto can now be assured of the circumstances and can decide e.g. If he needs to expand on a Borough with the same opportunities or in a market that his sector is not so common yet.</a:t>
            </a:r>
          </a:p>
          <a:p>
            <a:pPr marL="137160" indent="0">
              <a:buNone/>
            </a:pPr>
            <a:endParaRPr lang="en-US" dirty="0"/>
          </a:p>
        </p:txBody>
      </p:sp>
    </p:spTree>
    <p:extLst>
      <p:ext uri="{BB962C8B-B14F-4D97-AF65-F5344CB8AC3E}">
        <p14:creationId xmlns:p14="http://schemas.microsoft.com/office/powerpoint/2010/main" val="3400443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0660" y="685800"/>
            <a:ext cx="4204997" cy="923330"/>
          </a:xfrm>
          <a:prstGeom prst="rect">
            <a:avLst/>
          </a:prstGeom>
          <a:noFill/>
        </p:spPr>
        <p:txBody>
          <a:bodyPr wrap="none" lIns="91440" tIns="45720" rIns="91440" bIns="45720">
            <a:spAutoFit/>
          </a:bodyPr>
          <a:lstStyle/>
          <a:p>
            <a:pPr algn="ctr"/>
            <a:r>
              <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Thank you!</a:t>
            </a:r>
          </a:p>
        </p:txBody>
      </p:sp>
      <p:pic>
        <p:nvPicPr>
          <p:cNvPr id="1029" name="Picture 5" descr="C:\Users\Thomas\AppData\Local\Microsoft\Windows\INetCache\IE\AB4RFVYY\The_tallest_buildings_in_the_world,_New_York_City,_190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752600"/>
            <a:ext cx="2731008" cy="36758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Thomas\AppData\Local\Microsoft\Windows\INetCache\IE\AB4RFVYY\2896255695_9862e21780_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752600"/>
            <a:ext cx="2731008" cy="36758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0F3F17D-8AD8-4902-B458-8B49527F466F}"/>
              </a:ext>
            </a:extLst>
          </p:cNvPr>
          <p:cNvSpPr/>
          <p:nvPr/>
        </p:nvSpPr>
        <p:spPr>
          <a:xfrm>
            <a:off x="484015" y="5791200"/>
            <a:ext cx="7935186" cy="923330"/>
          </a:xfrm>
          <a:prstGeom prst="rect">
            <a:avLst/>
          </a:prstGeom>
          <a:noFill/>
        </p:spPr>
        <p:txBody>
          <a:bodyPr wrap="none" lIns="91440" tIns="45720" rIns="91440" bIns="45720">
            <a:spAutoFit/>
          </a:bodyPr>
          <a:lstStyle/>
          <a:p>
            <a:pPr algn="ctr"/>
            <a:r>
              <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 Anirudh Chandnani</a:t>
            </a:r>
          </a:p>
        </p:txBody>
      </p:sp>
    </p:spTree>
    <p:extLst>
      <p:ext uri="{BB962C8B-B14F-4D97-AF65-F5344CB8AC3E}">
        <p14:creationId xmlns:p14="http://schemas.microsoft.com/office/powerpoint/2010/main" val="4041658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Business Problem</a:t>
            </a:r>
          </a:p>
        </p:txBody>
      </p:sp>
      <p:sp>
        <p:nvSpPr>
          <p:cNvPr id="7" name="Content Placeholder 6"/>
          <p:cNvSpPr>
            <a:spLocks noGrp="1"/>
          </p:cNvSpPr>
          <p:nvPr>
            <p:ph idx="1"/>
          </p:nvPr>
        </p:nvSpPr>
        <p:spPr/>
        <p:txBody>
          <a:bodyPr>
            <a:normAutofit/>
          </a:bodyPr>
          <a:lstStyle/>
          <a:p>
            <a:pPr marL="137160" indent="0">
              <a:buNone/>
            </a:pPr>
            <a:r>
              <a:rPr lang="en-US" dirty="0"/>
              <a:t>Due to the congested New York City a lot of businesses have come to us asking how to expand their activities in new places even it means to move to a new country. Depending on the market growth and news, Toronto is a city that is growing in a rapid tempo.</a:t>
            </a:r>
          </a:p>
          <a:p>
            <a:pPr marL="137160" indent="0">
              <a:buNone/>
            </a:pPr>
            <a:r>
              <a:rPr lang="en-US" dirty="0"/>
              <a:t>So as a consulting company we decided to make an analysis on the boroughs of New York and Toronto to see how close these cities are to each other in terms of market style and chances so that we can propose to our customers to move there.</a:t>
            </a:r>
          </a:p>
          <a:p>
            <a:pPr marL="137160" indent="0">
              <a:buNone/>
            </a:pPr>
            <a:endParaRPr lang="en-US" dirty="0"/>
          </a:p>
        </p:txBody>
      </p:sp>
    </p:spTree>
    <p:extLst>
      <p:ext uri="{BB962C8B-B14F-4D97-AF65-F5344CB8AC3E}">
        <p14:creationId xmlns:p14="http://schemas.microsoft.com/office/powerpoint/2010/main" val="128952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effectLst>
                  <a:outerShdw blurRad="38100" dist="38100" dir="2700000" algn="tl">
                    <a:srgbClr val="000000">
                      <a:alpha val="43137"/>
                    </a:srgbClr>
                  </a:outerShdw>
                </a:effectLst>
              </a:rPr>
              <a:t>Data Acquisition and Presentation</a:t>
            </a:r>
          </a:p>
        </p:txBody>
      </p:sp>
      <p:sp>
        <p:nvSpPr>
          <p:cNvPr id="3" name="Content Placeholder 2"/>
          <p:cNvSpPr>
            <a:spLocks noGrp="1"/>
          </p:cNvSpPr>
          <p:nvPr>
            <p:ph idx="1"/>
          </p:nvPr>
        </p:nvSpPr>
        <p:spPr/>
        <p:txBody>
          <a:bodyPr/>
          <a:lstStyle/>
          <a:p>
            <a:r>
              <a:rPr lang="en-US" dirty="0"/>
              <a:t>IBM Developer Skills Network </a:t>
            </a:r>
          </a:p>
          <a:p>
            <a:r>
              <a:rPr lang="en-US" dirty="0"/>
              <a:t>Wikipedia</a:t>
            </a:r>
          </a:p>
          <a:p>
            <a:pPr marL="137160" indent="0">
              <a:buNone/>
            </a:pPr>
            <a:r>
              <a:rPr lang="en-US" u="sng" dirty="0">
                <a:hlinkClick r:id="rId2"/>
              </a:rPr>
              <a:t>https://en.wikipedia.org/wiki/List_of_postal_codes_of_Canada:_M</a:t>
            </a:r>
            <a:r>
              <a:rPr lang="en-US" dirty="0"/>
              <a:t> </a:t>
            </a:r>
          </a:p>
          <a:p>
            <a:pPr>
              <a:buFont typeface="Wingdings" pitchFamily="2" charset="2"/>
              <a:buChar char="ü"/>
            </a:pPr>
            <a:r>
              <a:rPr lang="en-US" dirty="0"/>
              <a:t>Request get url </a:t>
            </a:r>
          </a:p>
          <a:p>
            <a:pPr>
              <a:buFont typeface="Wingdings" pitchFamily="2" charset="2"/>
              <a:buChar char="ü"/>
            </a:pPr>
            <a:r>
              <a:rPr lang="en-US" dirty="0"/>
              <a:t>Pandas read csv</a:t>
            </a:r>
          </a:p>
          <a:p>
            <a:pPr>
              <a:buFont typeface="Wingdings" pitchFamily="2" charset="2"/>
              <a:buChar char="ü"/>
            </a:pPr>
            <a:r>
              <a:rPr lang="en-US" dirty="0"/>
              <a:t>Beautiful soup- webscrapping</a:t>
            </a:r>
          </a:p>
        </p:txBody>
      </p:sp>
    </p:spTree>
    <p:extLst>
      <p:ext uri="{BB962C8B-B14F-4D97-AF65-F5344CB8AC3E}">
        <p14:creationId xmlns:p14="http://schemas.microsoft.com/office/powerpoint/2010/main" val="221738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Dataframes</a:t>
            </a:r>
          </a:p>
        </p:txBody>
      </p:sp>
      <p:sp>
        <p:nvSpPr>
          <p:cNvPr id="8" name="Text Placeholder 7"/>
          <p:cNvSpPr>
            <a:spLocks noGrp="1"/>
          </p:cNvSpPr>
          <p:nvPr>
            <p:ph type="body" idx="1"/>
          </p:nvPr>
        </p:nvSpPr>
        <p:spPr/>
        <p:txBody>
          <a:bodyPr/>
          <a:lstStyle/>
          <a:p>
            <a:r>
              <a:rPr lang="en-US" dirty="0"/>
              <a:t>NEW YORK DATA</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04800" y="2514600"/>
            <a:ext cx="4040188" cy="2057400"/>
          </a:xfrm>
        </p:spPr>
      </p:pic>
      <p:sp>
        <p:nvSpPr>
          <p:cNvPr id="10" name="Text Placeholder 9"/>
          <p:cNvSpPr>
            <a:spLocks noGrp="1"/>
          </p:cNvSpPr>
          <p:nvPr>
            <p:ph type="body" sz="quarter" idx="3"/>
          </p:nvPr>
        </p:nvSpPr>
        <p:spPr/>
        <p:txBody>
          <a:bodyPr/>
          <a:lstStyle/>
          <a:p>
            <a:r>
              <a:rPr lang="en-US" dirty="0"/>
              <a:t>TORONTO DATA </a:t>
            </a:r>
          </a:p>
        </p:txBody>
      </p:sp>
      <p:pic>
        <p:nvPicPr>
          <p:cNvPr id="13" name="Content Placeholder 12"/>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495800" y="2514600"/>
            <a:ext cx="4041775" cy="2070785"/>
          </a:xfrm>
        </p:spPr>
      </p:pic>
    </p:spTree>
    <p:extLst>
      <p:ext uri="{BB962C8B-B14F-4D97-AF65-F5344CB8AC3E}">
        <p14:creationId xmlns:p14="http://schemas.microsoft.com/office/powerpoint/2010/main" val="148008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effectLst/>
              </a:rPr>
              <a:t>EDA (Exploratory Data Analysis)</a:t>
            </a:r>
            <a:br>
              <a:rPr lang="en-US" dirty="0">
                <a:effectLst/>
              </a:rPr>
            </a:br>
            <a:endParaRPr lang="en-US" dirty="0"/>
          </a:p>
        </p:txBody>
      </p:sp>
      <p:sp>
        <p:nvSpPr>
          <p:cNvPr id="3" name="Content Placeholder 2"/>
          <p:cNvSpPr>
            <a:spLocks noGrp="1"/>
          </p:cNvSpPr>
          <p:nvPr>
            <p:ph idx="1"/>
          </p:nvPr>
        </p:nvSpPr>
        <p:spPr/>
        <p:txBody>
          <a:bodyPr/>
          <a:lstStyle/>
          <a:p>
            <a:pPr marL="137160" indent="0">
              <a:buNone/>
            </a:pPr>
            <a:r>
              <a:rPr lang="en-US" dirty="0"/>
              <a:t>Plotting the amount of neighbors each Borough consists of </a:t>
            </a:r>
          </a:p>
        </p:txBody>
      </p:sp>
    </p:spTree>
    <p:extLst>
      <p:ext uri="{BB962C8B-B14F-4D97-AF65-F5344CB8AC3E}">
        <p14:creationId xmlns:p14="http://schemas.microsoft.com/office/powerpoint/2010/main" val="349301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Ney York </a:t>
            </a:r>
          </a:p>
        </p:txBody>
      </p:sp>
      <p:pic>
        <p:nvPicPr>
          <p:cNvPr id="18" name="Content Placeholder 1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587577"/>
            <a:ext cx="4438650" cy="3378046"/>
          </a:xfrm>
        </p:spPr>
      </p:pic>
      <p:sp>
        <p:nvSpPr>
          <p:cNvPr id="17" name="Text Placeholder 16"/>
          <p:cNvSpPr>
            <a:spLocks noGrp="1"/>
          </p:cNvSpPr>
          <p:nvPr>
            <p:ph type="body" sz="half" idx="2"/>
          </p:nvPr>
        </p:nvSpPr>
        <p:spPr/>
        <p:txBody>
          <a:bodyPr/>
          <a:lstStyle/>
          <a:p>
            <a:r>
              <a:rPr lang="en-US" dirty="0"/>
              <a:t>Neighbors in each Borough</a:t>
            </a:r>
          </a:p>
        </p:txBody>
      </p:sp>
    </p:spTree>
    <p:extLst>
      <p:ext uri="{BB962C8B-B14F-4D97-AF65-F5344CB8AC3E}">
        <p14:creationId xmlns:p14="http://schemas.microsoft.com/office/powerpoint/2010/main" val="20163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Toronto</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399807"/>
            <a:ext cx="4438650" cy="3753585"/>
          </a:xfrm>
        </p:spPr>
      </p:pic>
      <p:sp>
        <p:nvSpPr>
          <p:cNvPr id="3" name="Text Placeholder 2"/>
          <p:cNvSpPr>
            <a:spLocks noGrp="1"/>
          </p:cNvSpPr>
          <p:nvPr>
            <p:ph type="body" sz="half" idx="2"/>
          </p:nvPr>
        </p:nvSpPr>
        <p:spPr/>
        <p:txBody>
          <a:bodyPr/>
          <a:lstStyle/>
          <a:p>
            <a:r>
              <a:rPr lang="en-US" dirty="0"/>
              <a:t>Neighbors in each Borough </a:t>
            </a:r>
          </a:p>
          <a:p>
            <a:endParaRPr lang="en-US" dirty="0"/>
          </a:p>
        </p:txBody>
      </p:sp>
    </p:spTree>
    <p:extLst>
      <p:ext uri="{BB962C8B-B14F-4D97-AF65-F5344CB8AC3E}">
        <p14:creationId xmlns:p14="http://schemas.microsoft.com/office/powerpoint/2010/main" val="1971702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City maps with neighbors</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438400"/>
            <a:ext cx="3733800" cy="2895600"/>
          </a:xfrm>
        </p:spPr>
      </p:pic>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9488" y="2452028"/>
            <a:ext cx="4036024" cy="2822307"/>
          </a:xfrm>
        </p:spPr>
      </p:pic>
      <p:sp>
        <p:nvSpPr>
          <p:cNvPr id="15" name="Rectangle 14"/>
          <p:cNvSpPr/>
          <p:nvPr/>
        </p:nvSpPr>
        <p:spPr>
          <a:xfrm>
            <a:off x="906957" y="1295400"/>
            <a:ext cx="2853666" cy="769441"/>
          </a:xfrm>
          <a:prstGeom prst="rect">
            <a:avLst/>
          </a:prstGeom>
          <a:noFill/>
        </p:spPr>
        <p:txBody>
          <a:bodyPr wrap="none" lIns="91440" tIns="45720" rIns="91440" bIns="45720">
            <a:spAutoFit/>
          </a:bodyPr>
          <a:lstStyle/>
          <a:p>
            <a:pPr algn="ctr"/>
            <a:r>
              <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New York</a:t>
            </a: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16" name="Rectangle 15"/>
          <p:cNvSpPr/>
          <p:nvPr/>
        </p:nvSpPr>
        <p:spPr>
          <a:xfrm>
            <a:off x="5163693" y="1295400"/>
            <a:ext cx="2300630" cy="769441"/>
          </a:xfrm>
          <a:prstGeom prst="rect">
            <a:avLst/>
          </a:prstGeom>
          <a:noFill/>
        </p:spPr>
        <p:txBody>
          <a:bodyPr wrap="none" lIns="91440" tIns="45720" rIns="91440" bIns="45720">
            <a:spAutoFit/>
          </a:bodyPr>
          <a:lstStyle/>
          <a:p>
            <a:pPr algn="ctr"/>
            <a:r>
              <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Toronto</a:t>
            </a: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Tree>
    <p:extLst>
      <p:ext uri="{BB962C8B-B14F-4D97-AF65-F5344CB8AC3E}">
        <p14:creationId xmlns:p14="http://schemas.microsoft.com/office/powerpoint/2010/main" val="226105841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45</TotalTime>
  <Words>559</Words>
  <Application>Microsoft Office PowerPoint</Application>
  <PresentationFormat>On-screen Show (4:3)</PresentationFormat>
  <Paragraphs>58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Century Gothic</vt:lpstr>
      <vt:lpstr>Wingdings</vt:lpstr>
      <vt:lpstr>Wingdings 3</vt:lpstr>
      <vt:lpstr>Slice</vt:lpstr>
      <vt:lpstr>Applied Data Science  Capstone Project</vt:lpstr>
      <vt:lpstr>Introduction</vt:lpstr>
      <vt:lpstr>Business Problem</vt:lpstr>
      <vt:lpstr>Data Acquisition and Presentation</vt:lpstr>
      <vt:lpstr>Dataframes</vt:lpstr>
      <vt:lpstr>EDA (Exploratory Data Analysis) </vt:lpstr>
      <vt:lpstr>Ney York </vt:lpstr>
      <vt:lpstr>Toronto</vt:lpstr>
      <vt:lpstr>City maps with neighbors</vt:lpstr>
      <vt:lpstr>Acquire the Venues using the Foursquare API </vt:lpstr>
      <vt:lpstr>PowerPoint Presentation</vt:lpstr>
      <vt:lpstr>Compare the two Cities</vt:lpstr>
      <vt:lpstr>New York </vt:lpstr>
      <vt:lpstr>Toronto</vt:lpstr>
      <vt:lpstr>Modeling preparation</vt:lpstr>
      <vt:lpstr>PowerPoint Presentation</vt:lpstr>
      <vt:lpstr>Elbow Method to decide which K fits the most</vt:lpstr>
      <vt:lpstr>Results</vt:lpstr>
      <vt:lpstr>Map Of the Clustered  Boroughs</vt:lpstr>
      <vt:lpstr>Comparison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Project</dc:title>
  <dc:creator>Thomas</dc:creator>
  <cp:lastModifiedBy>Anirudh Chandnani</cp:lastModifiedBy>
  <cp:revision>9</cp:revision>
  <dcterms:created xsi:type="dcterms:W3CDTF">2006-08-16T00:00:00Z</dcterms:created>
  <dcterms:modified xsi:type="dcterms:W3CDTF">2021-04-14T19:16:04Z</dcterms:modified>
</cp:coreProperties>
</file>